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77" r:id="rId4"/>
    <p:sldId id="258" r:id="rId5"/>
    <p:sldId id="259" r:id="rId6"/>
    <p:sldId id="260" r:id="rId7"/>
    <p:sldId id="261" r:id="rId8"/>
    <p:sldId id="262" r:id="rId9"/>
    <p:sldId id="263" r:id="rId10"/>
    <p:sldId id="264" r:id="rId11"/>
    <p:sldId id="265" r:id="rId12"/>
    <p:sldId id="266" r:id="rId13"/>
    <p:sldId id="267" r:id="rId14"/>
    <p:sldId id="268" r:id="rId15"/>
    <p:sldId id="270" r:id="rId16"/>
    <p:sldId id="269" r:id="rId17"/>
    <p:sldId id="271" r:id="rId18"/>
    <p:sldId id="272" r:id="rId19"/>
    <p:sldId id="273" r:id="rId20"/>
    <p:sldId id="274" r:id="rId21"/>
    <p:sldId id="275" r:id="rId22"/>
    <p:sldId id="279" r:id="rId23"/>
    <p:sldId id="280"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48" y="4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E79A0-AB46-4A5E-B94B-5492A4B6FA46}" type="datetimeFigureOut">
              <a:rPr lang="ru-RU" smtClean="0"/>
              <a:t>10.09.2020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25B3B9-7686-4922-BB58-198DDD43B285}"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uk-UA" dirty="0" smtClean="0"/>
              <a:t>и</a:t>
            </a:r>
            <a:endParaRPr lang="ru-RU" dirty="0"/>
          </a:p>
        </p:txBody>
      </p:sp>
      <p:sp>
        <p:nvSpPr>
          <p:cNvPr id="4" name="Номер слайда 3"/>
          <p:cNvSpPr>
            <a:spLocks noGrp="1"/>
          </p:cNvSpPr>
          <p:nvPr>
            <p:ph type="sldNum" sz="quarter" idx="10"/>
          </p:nvPr>
        </p:nvSpPr>
        <p:spPr/>
        <p:txBody>
          <a:bodyPr/>
          <a:lstStyle/>
          <a:p>
            <a:fld id="{9D25B3B9-7686-4922-BB58-198DDD43B285}" type="slidenum">
              <a:rPr lang="ru-RU" smtClean="0"/>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C9CFF3BE-7F17-47EC-A128-23A56A9D51A5}" type="datetimeFigureOut">
              <a:rPr lang="ru-RU" smtClean="0"/>
              <a:pPr/>
              <a:t>10.09.2020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E2EFAFAF-5C14-4569-9434-F7477D52A2E1}"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9CFF3BE-7F17-47EC-A128-23A56A9D51A5}" type="datetimeFigureOut">
              <a:rPr lang="ru-RU" smtClean="0"/>
              <a:pPr/>
              <a:t>10.09.2020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EFAFAF-5C14-4569-9434-F7477D52A2E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9CFF3BE-7F17-47EC-A128-23A56A9D51A5}" type="datetimeFigureOut">
              <a:rPr lang="ru-RU" smtClean="0"/>
              <a:pPr/>
              <a:t>10.09.2020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EFAFAF-5C14-4569-9434-F7477D52A2E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C9CFF3BE-7F17-47EC-A128-23A56A9D51A5}" type="datetimeFigureOut">
              <a:rPr lang="ru-RU" smtClean="0"/>
              <a:pPr/>
              <a:t>10.09.2020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2EFAFAF-5C14-4569-9434-F7477D52A2E1}"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9CFF3BE-7F17-47EC-A128-23A56A9D51A5}" type="datetimeFigureOut">
              <a:rPr lang="ru-RU" smtClean="0"/>
              <a:pPr/>
              <a:t>10.09.2020</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E2EFAFAF-5C14-4569-9434-F7477D52A2E1}"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C9CFF3BE-7F17-47EC-A128-23A56A9D51A5}" type="datetimeFigureOut">
              <a:rPr lang="ru-RU" smtClean="0"/>
              <a:pPr/>
              <a:t>10.09.2020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EFAFAF-5C14-4569-9434-F7477D52A2E1}"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C9CFF3BE-7F17-47EC-A128-23A56A9D51A5}" type="datetimeFigureOut">
              <a:rPr lang="ru-RU" smtClean="0"/>
              <a:pPr/>
              <a:t>10.09.2020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2EFAFAF-5C14-4569-9434-F7477D52A2E1}"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9CFF3BE-7F17-47EC-A128-23A56A9D51A5}" type="datetimeFigureOut">
              <a:rPr lang="ru-RU" smtClean="0"/>
              <a:pPr/>
              <a:t>10.09.2020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2EFAFAF-5C14-4569-9434-F7477D52A2E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9CFF3BE-7F17-47EC-A128-23A56A9D51A5}" type="datetimeFigureOut">
              <a:rPr lang="ru-RU" smtClean="0"/>
              <a:pPr/>
              <a:t>10.09.2020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2EFAFAF-5C14-4569-9434-F7477D52A2E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9CFF3BE-7F17-47EC-A128-23A56A9D51A5}" type="datetimeFigureOut">
              <a:rPr lang="ru-RU" smtClean="0"/>
              <a:pPr/>
              <a:t>10.09.2020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2EFAFAF-5C14-4569-9434-F7477D52A2E1}"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9CFF3BE-7F17-47EC-A128-23A56A9D51A5}" type="datetimeFigureOut">
              <a:rPr lang="ru-RU" smtClean="0"/>
              <a:pPr/>
              <a:t>10.09.2020</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E2EFAFAF-5C14-4569-9434-F7477D52A2E1}"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9CFF3BE-7F17-47EC-A128-23A56A9D51A5}" type="datetimeFigureOut">
              <a:rPr lang="ru-RU" smtClean="0"/>
              <a:pPr/>
              <a:t>10.09.2020</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2EFAFAF-5C14-4569-9434-F7477D52A2E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1.c1.rada.gov.ua/pls/zweb2/webproc4_1?pf3511=6633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75656" y="5765304"/>
            <a:ext cx="6400800" cy="1092696"/>
          </a:xfrm>
        </p:spPr>
        <p:txBody>
          <a:bodyPr>
            <a:normAutofit/>
          </a:bodyPr>
          <a:lstStyle/>
          <a:p>
            <a:r>
              <a:rPr lang="uk-UA" b="1" dirty="0" smtClean="0"/>
              <a:t>   </a:t>
            </a:r>
            <a:r>
              <a:rPr lang="en-US" b="1" dirty="0" smtClean="0"/>
              <a:t>10</a:t>
            </a:r>
            <a:r>
              <a:rPr lang="uk-UA" b="1" dirty="0" smtClean="0"/>
              <a:t>.0</a:t>
            </a:r>
            <a:r>
              <a:rPr lang="en-US" b="1" dirty="0" smtClean="0"/>
              <a:t>9</a:t>
            </a:r>
            <a:r>
              <a:rPr lang="uk-UA" b="1" dirty="0" smtClean="0"/>
              <a:t>.2020р. </a:t>
            </a:r>
            <a:endParaRPr lang="ru-RU" dirty="0" smtClean="0"/>
          </a:p>
          <a:p>
            <a:r>
              <a:rPr lang="uk-UA" dirty="0" err="1" smtClean="0"/>
              <a:t>с.Коблево</a:t>
            </a:r>
            <a:endParaRPr lang="ru-RU" dirty="0" smtClean="0"/>
          </a:p>
          <a:p>
            <a:endParaRPr lang="ru-RU" dirty="0"/>
          </a:p>
        </p:txBody>
      </p:sp>
      <p:sp>
        <p:nvSpPr>
          <p:cNvPr id="2" name="Заголовок 1"/>
          <p:cNvSpPr>
            <a:spLocks noGrp="1"/>
          </p:cNvSpPr>
          <p:nvPr>
            <p:ph type="ctrTitle"/>
          </p:nvPr>
        </p:nvSpPr>
        <p:spPr/>
        <p:txBody>
          <a:bodyPr>
            <a:normAutofit fontScale="90000"/>
          </a:bodyPr>
          <a:lstStyle/>
          <a:p>
            <a:r>
              <a:rPr lang="uk-UA" b="1" dirty="0" smtClean="0"/>
              <a:t>Добра освіта у гармонійних громадах </a:t>
            </a:r>
            <a:r>
              <a:rPr lang="uk-UA" b="1" dirty="0" err="1" smtClean="0"/>
              <a:t>Березанщини</a:t>
            </a:r>
            <a:r>
              <a:rPr lang="uk-UA" b="1" dirty="0" smtClean="0"/>
              <a:t> стан </a:t>
            </a:r>
            <a:r>
              <a:rPr lang="uk-UA" b="1" dirty="0" smtClean="0"/>
              <a:t>та перспективи</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rmAutofit fontScale="90000"/>
          </a:bodyPr>
          <a:lstStyle/>
          <a:p>
            <a:r>
              <a:rPr lang="uk-UA" dirty="0" smtClean="0"/>
              <a:t>№0901 – основні повноваження ОМС</a:t>
            </a:r>
            <a:endParaRPr lang="ru-RU" dirty="0"/>
          </a:p>
        </p:txBody>
      </p:sp>
      <p:sp>
        <p:nvSpPr>
          <p:cNvPr id="3" name="Содержимое 2"/>
          <p:cNvSpPr>
            <a:spLocks noGrp="1"/>
          </p:cNvSpPr>
          <p:nvPr>
            <p:ph sz="quarter" idx="1"/>
          </p:nvPr>
        </p:nvSpPr>
        <p:spPr/>
        <p:txBody>
          <a:bodyPr>
            <a:normAutofit/>
          </a:bodyPr>
          <a:lstStyle/>
          <a:p>
            <a:pPr>
              <a:buNone/>
            </a:pPr>
            <a:r>
              <a:rPr lang="uk-UA" b="1" i="1" dirty="0" smtClean="0"/>
              <a:t>5. Щодо управління майном ліквідованих закладів загальної середньої освіти</a:t>
            </a:r>
            <a:endParaRPr lang="ru-RU" dirty="0" smtClean="0"/>
          </a:p>
          <a:p>
            <a:pPr lvl="0">
              <a:buNone/>
            </a:pPr>
            <a:r>
              <a:rPr lang="uk-UA" dirty="0" smtClean="0"/>
              <a:t>Майно, у тому числі земельні ділянки, ліквідованих державних, комунальних закладів загальної середньої освіти або тих, діяльність яких зупинена, відповідно до рішення засновника може бути використане </a:t>
            </a:r>
            <a:r>
              <a:rPr lang="uk-UA" b="1" u="sng" dirty="0" smtClean="0"/>
              <a:t>виключно для забезпечення здобуття освіти, надання послуг у сфері соціального захисту, культури та охорони здоров’я, у тому числі на засадах державно-приватного партнерства.</a:t>
            </a:r>
            <a:endParaRPr lang="ru-RU" b="1" u="sn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rmAutofit fontScale="90000"/>
          </a:bodyPr>
          <a:lstStyle/>
          <a:p>
            <a:r>
              <a:rPr lang="uk-UA" dirty="0" smtClean="0"/>
              <a:t>№0901 – основні повноваження ОМС</a:t>
            </a:r>
            <a:endParaRPr lang="ru-RU" dirty="0"/>
          </a:p>
        </p:txBody>
      </p:sp>
      <p:sp>
        <p:nvSpPr>
          <p:cNvPr id="3" name="Содержимое 2"/>
          <p:cNvSpPr>
            <a:spLocks noGrp="1"/>
          </p:cNvSpPr>
          <p:nvPr>
            <p:ph sz="quarter" idx="1"/>
          </p:nvPr>
        </p:nvSpPr>
        <p:spPr/>
        <p:txBody>
          <a:bodyPr>
            <a:normAutofit fontScale="70000" lnSpcReduction="20000"/>
          </a:bodyPr>
          <a:lstStyle/>
          <a:p>
            <a:pPr>
              <a:buNone/>
            </a:pPr>
            <a:r>
              <a:rPr lang="uk-UA" b="1" i="1" dirty="0" smtClean="0"/>
              <a:t>6. Щодо прав ОМС як засновника закладів загальної середньої освіти</a:t>
            </a:r>
            <a:endParaRPr lang="ru-RU" dirty="0" smtClean="0"/>
          </a:p>
          <a:p>
            <a:pPr lvl="0">
              <a:buNone/>
            </a:pPr>
            <a:r>
              <a:rPr lang="uk-UA" sz="2900" dirty="0" smtClean="0"/>
              <a:t>приймають рішення утворення, реорганізацію, ліквідацію чи перепрофілювання (зміну типу) закладу загальної середньої освіти;</a:t>
            </a:r>
            <a:endParaRPr lang="ru-RU" sz="2900" dirty="0" smtClean="0"/>
          </a:p>
          <a:p>
            <a:pPr lvl="0">
              <a:buNone/>
            </a:pPr>
            <a:r>
              <a:rPr lang="uk-UA" sz="2900" dirty="0" smtClean="0"/>
              <a:t>закріплюють територію обслуговування за закладами;</a:t>
            </a:r>
            <a:endParaRPr lang="ru-RU" sz="2900" dirty="0" smtClean="0"/>
          </a:p>
          <a:p>
            <a:pPr lvl="0">
              <a:buNone/>
            </a:pPr>
            <a:r>
              <a:rPr lang="uk-UA" sz="2900" dirty="0" smtClean="0"/>
              <a:t>визначають Порядок підвезення до закладу освіти (місця навчання, роботи) та у зворотному напрямку (до місця проживання) учнів і педагогічних працівників;</a:t>
            </a:r>
            <a:endParaRPr lang="ru-RU" sz="2900" dirty="0" smtClean="0"/>
          </a:p>
          <a:p>
            <a:pPr lvl="0">
              <a:buNone/>
            </a:pPr>
            <a:r>
              <a:rPr lang="uk-UA" sz="2900" dirty="0" smtClean="0"/>
              <a:t>погоджують утворення спеціального класу закладу освіти;</a:t>
            </a:r>
            <a:endParaRPr lang="ru-RU" sz="2900" dirty="0" smtClean="0"/>
          </a:p>
          <a:p>
            <a:pPr lvl="0">
              <a:buNone/>
            </a:pPr>
            <a:r>
              <a:rPr lang="uk-UA" sz="2900" dirty="0" smtClean="0"/>
              <a:t>розглядають заяви про відмову учням керівників закладів у задоволенні реалізації індивідуальної освітньої траєкторії в закладі освіти та розробленні індивідуального навчального плану;</a:t>
            </a:r>
            <a:endParaRPr lang="ru-RU" sz="2900" dirty="0" smtClean="0"/>
          </a:p>
          <a:p>
            <a:pPr lvl="0">
              <a:buNone/>
            </a:pPr>
            <a:r>
              <a:rPr lang="uk-UA" sz="2900" dirty="0" smtClean="0"/>
              <a:t>здійснюють контроль за додержанням вимог санітарного законодавства, </a:t>
            </a:r>
            <a:r>
              <a:rPr lang="uk-UA" sz="2900" dirty="0" err="1" smtClean="0"/>
              <a:t>законодавства</a:t>
            </a:r>
            <a:r>
              <a:rPr lang="uk-UA" sz="2900" dirty="0" smtClean="0"/>
              <a:t> про безпечність та якість харчових продуктів у закладах освіти;</a:t>
            </a:r>
            <a:endParaRPr lang="ru-RU" sz="2900" dirty="0" smtClean="0"/>
          </a:p>
          <a:p>
            <a:pPr lvl="0">
              <a:buNone/>
            </a:pPr>
            <a:endParaRPr lang="ru-RU" sz="29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rmAutofit fontScale="90000"/>
          </a:bodyPr>
          <a:lstStyle/>
          <a:p>
            <a:r>
              <a:rPr lang="uk-UA" dirty="0" smtClean="0"/>
              <a:t>№0901 – основні повноваження ОМС</a:t>
            </a:r>
            <a:endParaRPr lang="ru-RU" dirty="0"/>
          </a:p>
        </p:txBody>
      </p:sp>
      <p:sp>
        <p:nvSpPr>
          <p:cNvPr id="3" name="Содержимое 2"/>
          <p:cNvSpPr>
            <a:spLocks noGrp="1"/>
          </p:cNvSpPr>
          <p:nvPr>
            <p:ph sz="quarter" idx="1"/>
          </p:nvPr>
        </p:nvSpPr>
        <p:spPr>
          <a:xfrm>
            <a:off x="251520" y="908720"/>
            <a:ext cx="8435280" cy="5949280"/>
          </a:xfrm>
        </p:spPr>
        <p:txBody>
          <a:bodyPr>
            <a:normAutofit fontScale="70000" lnSpcReduction="20000"/>
          </a:bodyPr>
          <a:lstStyle/>
          <a:p>
            <a:pPr>
              <a:buNone/>
            </a:pPr>
            <a:r>
              <a:rPr lang="uk-UA" b="1" i="1" dirty="0" smtClean="0"/>
              <a:t>6. </a:t>
            </a:r>
            <a:r>
              <a:rPr lang="uk-UA" sz="2900" b="1" i="1" dirty="0" smtClean="0"/>
              <a:t>Щодо прав ОМС як засновника закладів загальної середньої освіти</a:t>
            </a:r>
            <a:endParaRPr lang="ru-RU" sz="2900" dirty="0" smtClean="0"/>
          </a:p>
          <a:p>
            <a:pPr lvl="0">
              <a:buNone/>
            </a:pPr>
            <a:r>
              <a:rPr lang="uk-UA" sz="2900" dirty="0" smtClean="0"/>
              <a:t>мають право встановлювати педагогам додаткові види та розміри доплат, підвищення окладів за рахунок власних надходжень.</a:t>
            </a:r>
            <a:endParaRPr lang="ru-RU" sz="2900" dirty="0" smtClean="0"/>
          </a:p>
          <a:p>
            <a:pPr lvl="0">
              <a:buNone/>
            </a:pPr>
            <a:r>
              <a:rPr lang="uk-UA" sz="2900" dirty="0" smtClean="0"/>
              <a:t>утворюють корпоративний заклад загальної середньої освіти;</a:t>
            </a:r>
            <a:endParaRPr lang="ru-RU" sz="2900" dirty="0" smtClean="0"/>
          </a:p>
          <a:p>
            <a:pPr lvl="0">
              <a:buNone/>
            </a:pPr>
            <a:r>
              <a:rPr lang="uk-UA" sz="2900" dirty="0" smtClean="0"/>
              <a:t>приймають рішення про утворення початкової школи як структурного підрозділу у складі гімназії, його реорганізацію, ліквідацію чи перепрофілювання (зміну типу);</a:t>
            </a:r>
            <a:endParaRPr lang="ru-RU" sz="2900" dirty="0" smtClean="0"/>
          </a:p>
          <a:p>
            <a:pPr lvl="0">
              <a:buNone/>
            </a:pPr>
            <a:r>
              <a:rPr lang="uk-UA" sz="2900" dirty="0" smtClean="0"/>
              <a:t>затверджують статут (його нову редакцію), укладає засновницький договір закладу освіти у випадках, визначених законом;</a:t>
            </a:r>
            <a:endParaRPr lang="ru-RU" sz="2900" dirty="0" smtClean="0"/>
          </a:p>
          <a:p>
            <a:pPr lvl="0">
              <a:buNone/>
            </a:pPr>
            <a:r>
              <a:rPr lang="uk-UA" sz="2900" dirty="0" smtClean="0"/>
              <a:t>затверджують положення про конкурс на посаду керівника закладу загальної середньої освіти та склад конкурсної комісії;</a:t>
            </a:r>
            <a:endParaRPr lang="ru-RU" sz="2900" dirty="0" smtClean="0"/>
          </a:p>
          <a:p>
            <a:pPr lvl="0">
              <a:buNone/>
            </a:pPr>
            <a:r>
              <a:rPr lang="uk-UA" sz="2900" dirty="0" smtClean="0"/>
              <a:t>приймають рішення про проведення конкурсу на посаду керівника закладу загальної середньої освіти;</a:t>
            </a:r>
            <a:endParaRPr lang="ru-RU" sz="2900" dirty="0" smtClean="0"/>
          </a:p>
          <a:p>
            <a:pPr lvl="0">
              <a:buNone/>
            </a:pPr>
            <a:r>
              <a:rPr lang="uk-UA" sz="2900" dirty="0" smtClean="0"/>
              <a:t>затверджують за поданням закладу загальної середньої освіти стратегію розвитку такого закладу;</a:t>
            </a:r>
            <a:endParaRPr lang="ru-RU" sz="2900" dirty="0" smtClean="0"/>
          </a:p>
          <a:p>
            <a:pPr lvl="0">
              <a:buNone/>
            </a:pPr>
            <a:r>
              <a:rPr lang="uk-UA" sz="2900" dirty="0" smtClean="0"/>
              <a:t>фінансують виконання стратегії розвитку закладу загальної середньої освіти (крім приватних та корпоративних закладів загальної середньої освіти), у тому числі здійснення інноваційної діяльності закладом освіти;</a:t>
            </a:r>
            <a:endParaRPr lang="ru-RU" sz="29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rmAutofit fontScale="90000"/>
          </a:bodyPr>
          <a:lstStyle/>
          <a:p>
            <a:r>
              <a:rPr lang="uk-UA" dirty="0" smtClean="0"/>
              <a:t>№0901 – основні повноваження ОМС</a:t>
            </a:r>
            <a:endParaRPr lang="ru-RU" dirty="0"/>
          </a:p>
        </p:txBody>
      </p:sp>
      <p:sp>
        <p:nvSpPr>
          <p:cNvPr id="3" name="Содержимое 2"/>
          <p:cNvSpPr>
            <a:spLocks noGrp="1"/>
          </p:cNvSpPr>
          <p:nvPr>
            <p:ph sz="quarter" idx="1"/>
          </p:nvPr>
        </p:nvSpPr>
        <p:spPr>
          <a:xfrm>
            <a:off x="395536" y="980728"/>
            <a:ext cx="8291264" cy="5688632"/>
          </a:xfrm>
        </p:spPr>
        <p:txBody>
          <a:bodyPr>
            <a:normAutofit fontScale="77500" lnSpcReduction="20000"/>
          </a:bodyPr>
          <a:lstStyle/>
          <a:p>
            <a:pPr>
              <a:buNone/>
            </a:pPr>
            <a:r>
              <a:rPr lang="uk-UA" b="1" i="1" dirty="0" smtClean="0"/>
              <a:t>6. Щодо прав ОМС як засновника закладів загальної середньої освіти</a:t>
            </a:r>
            <a:endParaRPr lang="ru-RU" dirty="0" smtClean="0"/>
          </a:p>
          <a:p>
            <a:pPr lvl="0">
              <a:buNone/>
            </a:pPr>
            <a:r>
              <a:rPr lang="uk-UA" dirty="0" smtClean="0"/>
              <a:t>утворюють та ліквідують структурні підрозділи у заснованих ним закладах загальної середньої освіти;</a:t>
            </a:r>
            <a:endParaRPr lang="ru-RU" dirty="0" smtClean="0"/>
          </a:p>
          <a:p>
            <a:pPr lvl="0">
              <a:buNone/>
            </a:pPr>
            <a:r>
              <a:rPr lang="uk-UA" dirty="0" smtClean="0"/>
              <a:t>здійснюють контроль за використанням закладом загальної середньої освіти публічних коштів;</a:t>
            </a:r>
            <a:endParaRPr lang="ru-RU" dirty="0" smtClean="0"/>
          </a:p>
          <a:p>
            <a:pPr lvl="0">
              <a:buNone/>
            </a:pPr>
            <a:r>
              <a:rPr lang="uk-UA" dirty="0" smtClean="0"/>
              <a:t>здійснюють контроль за недопущенням привілеїв чи обмежень (дискримінації) за ознаками віку, статі, раси, кольору шкіри, стану здоров’я, інвалідності, особливих освітніх потреб, громадянства, національності, політичних, релігійних чи інших переконань, місця проживання, мови спілкування, походження, сімейного, соціального та майнового стану, складних життєвих обставин, наявності судимості та іншими ознаками;</a:t>
            </a:r>
            <a:endParaRPr lang="ru-RU" dirty="0" smtClean="0"/>
          </a:p>
          <a:p>
            <a:pPr lvl="0">
              <a:buNone/>
            </a:pPr>
            <a:r>
              <a:rPr lang="uk-UA" dirty="0" smtClean="0"/>
              <a:t>затверджують кошторис закладу загальної середньої освіти, у тому числі обсяг коштів, що передбачається на підвищення кваліфікації педагогічних працівників, та контролює його виконання;</a:t>
            </a:r>
            <a:endParaRPr lang="ru-RU" dirty="0" smtClean="0"/>
          </a:p>
          <a:p>
            <a:pPr lvl="0">
              <a:buNone/>
            </a:pPr>
            <a:r>
              <a:rPr lang="uk-UA" dirty="0" smtClean="0"/>
              <a:t>реалізують інші права, передбачені цим Законом та іншими актами законодавства.</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Autofit/>
          </a:bodyPr>
          <a:lstStyle/>
          <a:p>
            <a:r>
              <a:rPr lang="uk-UA" sz="3200" dirty="0" smtClean="0"/>
              <a:t>№0901 – </a:t>
            </a:r>
            <a:r>
              <a:rPr lang="uk-UA" sz="3200" b="1" u="sng" dirty="0" smtClean="0"/>
              <a:t>Контроль за рішеннями ОМС</a:t>
            </a:r>
            <a:endParaRPr lang="ru-RU" sz="3200" dirty="0"/>
          </a:p>
        </p:txBody>
      </p:sp>
      <p:sp>
        <p:nvSpPr>
          <p:cNvPr id="3" name="Содержимое 2"/>
          <p:cNvSpPr>
            <a:spLocks noGrp="1"/>
          </p:cNvSpPr>
          <p:nvPr>
            <p:ph sz="quarter" idx="1"/>
          </p:nvPr>
        </p:nvSpPr>
        <p:spPr>
          <a:xfrm>
            <a:off x="467544" y="908720"/>
            <a:ext cx="8219256" cy="5111080"/>
          </a:xfrm>
        </p:spPr>
        <p:txBody>
          <a:bodyPr>
            <a:normAutofit fontScale="70000" lnSpcReduction="20000"/>
          </a:bodyPr>
          <a:lstStyle/>
          <a:p>
            <a:pPr>
              <a:buNone/>
            </a:pPr>
            <a:r>
              <a:rPr lang="uk-UA" b="1" i="1" dirty="0" smtClean="0"/>
              <a:t>7. Щодо контролю за рішеннями ОМС у сфері загальної середньої освіти</a:t>
            </a:r>
            <a:endParaRPr lang="ru-RU" dirty="0" smtClean="0"/>
          </a:p>
          <a:p>
            <a:pPr lvl="0">
              <a:buNone/>
            </a:pPr>
            <a:r>
              <a:rPr lang="uk-UA" u="sng" dirty="0" smtClean="0"/>
              <a:t>Освітній омбудсмен має право</a:t>
            </a:r>
            <a:r>
              <a:rPr lang="uk-UA" dirty="0" smtClean="0"/>
              <a:t>: </a:t>
            </a:r>
          </a:p>
          <a:p>
            <a:pPr lvl="0">
              <a:buFontTx/>
              <a:buChar char="-"/>
            </a:pPr>
            <a:r>
              <a:rPr lang="uk-UA" dirty="0" smtClean="0"/>
              <a:t>отримувати від закладів освіти та органів управління освітою інформацію, необхідну для виконання своїх функцій, у тому числі інформацію з обмеженим доступом; </a:t>
            </a:r>
          </a:p>
          <a:p>
            <a:pPr lvl="0">
              <a:buFontTx/>
              <a:buChar char="-"/>
            </a:pPr>
            <a:r>
              <a:rPr lang="uk-UA" dirty="0" smtClean="0"/>
              <a:t>вимагати від органів місцевого самоврядування сприяння проведенню перевірок фактів, викладених у зверненнях учасників освітнього процесу; надавати рекомендації органам управління освітою, органам місцевого самоврядування, </a:t>
            </a:r>
          </a:p>
          <a:p>
            <a:pPr lvl="0">
              <a:buFontTx/>
              <a:buChar char="-"/>
            </a:pPr>
            <a:r>
              <a:rPr lang="uk-UA" dirty="0" smtClean="0"/>
              <a:t>вимагати від них припинення порушення та/або відновлення порушених прав чи законних інтересів учасників освітнього процесу, спрямовувати до них подання про проведення службових розслідувань,</a:t>
            </a:r>
          </a:p>
          <a:p>
            <a:pPr lvl="0">
              <a:buFontTx/>
              <a:buChar char="-"/>
            </a:pPr>
            <a:r>
              <a:rPr lang="uk-UA" dirty="0" smtClean="0"/>
              <a:t>повідомляти правоохоронні органи щодо виявлених фактів порушення законодавства; </a:t>
            </a:r>
          </a:p>
          <a:p>
            <a:pPr lvl="0">
              <a:buFontTx/>
              <a:buChar char="-"/>
            </a:pPr>
            <a:r>
              <a:rPr lang="uk-UA" dirty="0" smtClean="0"/>
              <a:t>безперешкодно відвідувати органи місцевого самоврядування, заклади освіти всіх рівнів, а також брати участь у засіданнях органів місцевого самоврядування з питань, що належать до його компетенції; </a:t>
            </a:r>
          </a:p>
          <a:p>
            <a:pPr lvl="0">
              <a:buFontTx/>
              <a:buChar char="-"/>
            </a:pPr>
            <a:r>
              <a:rPr lang="uk-UA" dirty="0" smtClean="0"/>
              <a:t>звертатися до органів місцевого самоврядування щодо виявлених фактів порушення права людини на освіту та законодавства у сфері освіти.</a:t>
            </a:r>
            <a:endParaRPr lang="ru-RU"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Autofit/>
          </a:bodyPr>
          <a:lstStyle/>
          <a:p>
            <a:r>
              <a:rPr lang="uk-UA" sz="3200" dirty="0" smtClean="0"/>
              <a:t>№0901 – </a:t>
            </a:r>
            <a:r>
              <a:rPr lang="uk-UA" sz="3200" b="1" u="sng" dirty="0" smtClean="0"/>
              <a:t>Контроль за рішеннями ОМС</a:t>
            </a:r>
            <a:endParaRPr lang="ru-RU" sz="3200" dirty="0"/>
          </a:p>
        </p:txBody>
      </p:sp>
      <p:sp>
        <p:nvSpPr>
          <p:cNvPr id="3" name="Содержимое 2"/>
          <p:cNvSpPr>
            <a:spLocks noGrp="1"/>
          </p:cNvSpPr>
          <p:nvPr>
            <p:ph sz="quarter" idx="1"/>
          </p:nvPr>
        </p:nvSpPr>
        <p:spPr>
          <a:xfrm>
            <a:off x="395536" y="980728"/>
            <a:ext cx="8291264" cy="5039072"/>
          </a:xfrm>
        </p:spPr>
        <p:txBody>
          <a:bodyPr>
            <a:normAutofit fontScale="85000" lnSpcReduction="20000"/>
          </a:bodyPr>
          <a:lstStyle/>
          <a:p>
            <a:pPr>
              <a:buNone/>
            </a:pPr>
            <a:r>
              <a:rPr lang="uk-UA" b="1" i="1" dirty="0" smtClean="0"/>
              <a:t>7. Щодо контролю за рішеннями ОМС у сфері загальної середньої освіти</a:t>
            </a:r>
            <a:endParaRPr lang="ru-RU" dirty="0" smtClean="0"/>
          </a:p>
          <a:p>
            <a:pPr>
              <a:buNone/>
            </a:pPr>
            <a:r>
              <a:rPr lang="uk-UA" u="sng" dirty="0" smtClean="0">
                <a:solidFill>
                  <a:srgbClr val="FF0000"/>
                </a:solidFill>
              </a:rPr>
              <a:t>Місцеві державні адміністрації</a:t>
            </a:r>
            <a:r>
              <a:rPr lang="uk-UA" dirty="0" smtClean="0">
                <a:solidFill>
                  <a:srgbClr val="FF0000"/>
                </a:solidFill>
              </a:rPr>
              <a:t>: </a:t>
            </a:r>
          </a:p>
          <a:p>
            <a:pPr>
              <a:buFontTx/>
              <a:buChar char="-"/>
            </a:pPr>
            <a:r>
              <a:rPr lang="uk-UA" dirty="0" smtClean="0"/>
              <a:t>проводять моніторинг роботи та рішень органів місцевого самоврядування та дотримання законодавства у сфері освіти, виконання прав і обов’язків засновників закладів освіти;</a:t>
            </a:r>
          </a:p>
          <a:p>
            <a:pPr>
              <a:buFontTx/>
              <a:buChar char="-"/>
            </a:pPr>
            <a:r>
              <a:rPr lang="uk-UA" dirty="0" smtClean="0"/>
              <a:t>надають органам місцевого самоврядування, їх виконавчим органам, посадовим особам рекомендації щодо усунення порушень законодавства з питань освіти та виконання ними прав і обов’язків засновників закладів освіти;</a:t>
            </a:r>
          </a:p>
          <a:p>
            <a:pPr>
              <a:buFontTx/>
              <a:buChar char="-"/>
            </a:pPr>
            <a:r>
              <a:rPr lang="uk-UA" dirty="0" smtClean="0"/>
              <a:t>звертаються до суду з позовами про зобов’язання органів місцевого самоврядування усунути порушення та виконати вимоги законодавства у сфері загальної середньої освіти; </a:t>
            </a:r>
          </a:p>
          <a:p>
            <a:pPr>
              <a:buFontTx/>
              <a:buChar char="-"/>
            </a:pPr>
            <a:r>
              <a:rPr lang="uk-UA" dirty="0" smtClean="0"/>
              <a:t>можуть ініціювати проведення позапланових заходів державного нагляду (контролю).</a:t>
            </a:r>
            <a:endParaRPr lang="ru-RU"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Autofit/>
          </a:bodyPr>
          <a:lstStyle/>
          <a:p>
            <a:r>
              <a:rPr lang="uk-UA" sz="3200" dirty="0" smtClean="0"/>
              <a:t>№0901 – </a:t>
            </a:r>
            <a:r>
              <a:rPr lang="uk-UA" sz="3200" b="1" u="sng" dirty="0" smtClean="0"/>
              <a:t>Контроль за рішеннями ОМС</a:t>
            </a:r>
            <a:endParaRPr lang="ru-RU" sz="3200" dirty="0"/>
          </a:p>
        </p:txBody>
      </p:sp>
      <p:sp>
        <p:nvSpPr>
          <p:cNvPr id="3" name="Содержимое 2"/>
          <p:cNvSpPr>
            <a:spLocks noGrp="1"/>
          </p:cNvSpPr>
          <p:nvPr>
            <p:ph sz="quarter" idx="1"/>
          </p:nvPr>
        </p:nvSpPr>
        <p:spPr>
          <a:xfrm>
            <a:off x="251520" y="908720"/>
            <a:ext cx="8435280" cy="5111080"/>
          </a:xfrm>
        </p:spPr>
        <p:txBody>
          <a:bodyPr>
            <a:normAutofit fontScale="92500" lnSpcReduction="20000"/>
          </a:bodyPr>
          <a:lstStyle/>
          <a:p>
            <a:pPr>
              <a:buNone/>
            </a:pPr>
            <a:r>
              <a:rPr lang="uk-UA" b="1" i="1" dirty="0" smtClean="0"/>
              <a:t>7. Щодо контролю за рішеннями ОМС у сфері загальної середньої освіти</a:t>
            </a:r>
            <a:endParaRPr lang="ru-RU" dirty="0" smtClean="0"/>
          </a:p>
          <a:p>
            <a:pPr lvl="0">
              <a:buNone/>
            </a:pPr>
            <a:r>
              <a:rPr lang="uk-UA" u="sng" dirty="0" smtClean="0">
                <a:solidFill>
                  <a:srgbClr val="FF0000"/>
                </a:solidFill>
              </a:rPr>
              <a:t>Державна служба якості освіти України</a:t>
            </a:r>
            <a:r>
              <a:rPr lang="uk-UA" dirty="0" smtClean="0">
                <a:solidFill>
                  <a:srgbClr val="FF0000"/>
                </a:solidFill>
              </a:rPr>
              <a:t>: </a:t>
            </a:r>
          </a:p>
          <a:p>
            <a:pPr lvl="0">
              <a:buFontTx/>
              <a:buChar char="-"/>
            </a:pPr>
            <a:r>
              <a:rPr lang="uk-UA" dirty="0" smtClean="0"/>
              <a:t>здійснює державний нагляд (контроль) у сфері загальної середньої освіти; </a:t>
            </a:r>
          </a:p>
          <a:p>
            <a:pPr lvl="0">
              <a:buFontTx/>
              <a:buChar char="-"/>
            </a:pPr>
            <a:r>
              <a:rPr lang="uk-UA" dirty="0" smtClean="0"/>
              <a:t>ДСЯОУ та її територіальні органи проводять інституційний аудит закладів освіти; аналізують діяльність місцевих органів виконавчої влади, ОМС в частині, дотримання законодавства з питань освіти на відповідній території, </a:t>
            </a:r>
          </a:p>
          <a:p>
            <a:pPr lvl="0">
              <a:buFontTx/>
              <a:buChar char="-"/>
            </a:pPr>
            <a:r>
              <a:rPr lang="uk-UA" dirty="0" smtClean="0"/>
              <a:t>надають їм відповідні висновки і рекомендації, </a:t>
            </a:r>
          </a:p>
          <a:p>
            <a:pPr lvl="0">
              <a:buFontTx/>
              <a:buChar char="-"/>
            </a:pPr>
            <a:r>
              <a:rPr lang="uk-UA" dirty="0" smtClean="0"/>
              <a:t>та оприлюднюють їх на офіційному </a:t>
            </a:r>
            <a:r>
              <a:rPr lang="uk-UA" dirty="0" err="1" smtClean="0"/>
              <a:t>вебсайті</a:t>
            </a:r>
            <a:r>
              <a:rPr lang="uk-UA" dirty="0" smtClean="0"/>
              <a:t> центрального органу виконавчої влади із забезпечення якості освіти та відповідного органу виконавчої влади чи /ОМС.</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Autofit/>
          </a:bodyPr>
          <a:lstStyle/>
          <a:p>
            <a:r>
              <a:rPr lang="uk-UA" sz="3200" dirty="0" smtClean="0"/>
              <a:t>№0901 – </a:t>
            </a:r>
            <a:r>
              <a:rPr lang="uk-UA" sz="3200" b="1" u="sng" dirty="0" smtClean="0"/>
              <a:t>Кадрова політика в сфері освіти</a:t>
            </a:r>
            <a:endParaRPr lang="ru-RU" sz="3200" dirty="0" smtClean="0"/>
          </a:p>
        </p:txBody>
      </p:sp>
      <p:sp>
        <p:nvSpPr>
          <p:cNvPr id="3" name="Содержимое 2"/>
          <p:cNvSpPr>
            <a:spLocks noGrp="1"/>
          </p:cNvSpPr>
          <p:nvPr>
            <p:ph sz="quarter" idx="1"/>
          </p:nvPr>
        </p:nvSpPr>
        <p:spPr>
          <a:xfrm>
            <a:off x="179512" y="1052736"/>
            <a:ext cx="8507288" cy="4967064"/>
          </a:xfrm>
        </p:spPr>
        <p:txBody>
          <a:bodyPr>
            <a:normAutofit fontScale="85000" lnSpcReduction="20000"/>
          </a:bodyPr>
          <a:lstStyle/>
          <a:p>
            <a:pPr>
              <a:buNone/>
            </a:pPr>
            <a:r>
              <a:rPr lang="uk-UA" b="1" i="1" dirty="0" smtClean="0"/>
              <a:t>8. Щодо організації та проведення конкурсу на посаду керівника комунального закладу освіти</a:t>
            </a:r>
            <a:endParaRPr lang="ru-RU" dirty="0" smtClean="0"/>
          </a:p>
          <a:p>
            <a:pPr lvl="0">
              <a:buNone/>
            </a:pPr>
            <a:r>
              <a:rPr lang="uk-UA" dirty="0" smtClean="0"/>
              <a:t>Рішення про проведення конкурсу приймається засновником комунального закладу загальної середньої освіти або уповноваженим ним органом (посадовою особою).</a:t>
            </a:r>
            <a:endParaRPr lang="ru-RU" dirty="0" smtClean="0"/>
          </a:p>
          <a:p>
            <a:pPr lvl="0">
              <a:buNone/>
            </a:pPr>
            <a:r>
              <a:rPr lang="uk-UA" dirty="0" smtClean="0"/>
              <a:t>Оголошення про проведення конкурсу оприлюднюється на офіційному </a:t>
            </a:r>
            <a:r>
              <a:rPr lang="uk-UA" dirty="0" err="1" smtClean="0"/>
              <a:t>вебсайті</a:t>
            </a:r>
            <a:r>
              <a:rPr lang="uk-UA" dirty="0" smtClean="0"/>
              <a:t> засновника та на офіційному </a:t>
            </a:r>
            <a:r>
              <a:rPr lang="uk-UA" dirty="0" err="1" smtClean="0"/>
              <a:t>вебсайті</a:t>
            </a:r>
            <a:r>
              <a:rPr lang="uk-UA" dirty="0" smtClean="0"/>
              <a:t> закладу освіти (за наявності) наступного робочого дня після прийняття рішення про проведення конкурсу. Для проведення конкурсу засновник формує та затверджує конкурсну комісію чисельністю від 6 до 15 осіб.</a:t>
            </a:r>
            <a:endParaRPr lang="ru-RU" dirty="0" smtClean="0"/>
          </a:p>
          <a:p>
            <a:pPr lvl="0">
              <a:buNone/>
            </a:pPr>
            <a:r>
              <a:rPr lang="uk-UA" dirty="0" smtClean="0"/>
              <a:t>Засновник зобов’язаний забезпечити </a:t>
            </a:r>
            <a:r>
              <a:rPr lang="uk-UA" dirty="0" err="1" smtClean="0"/>
              <a:t>відеофіксацію</a:t>
            </a:r>
            <a:r>
              <a:rPr lang="uk-UA" dirty="0" smtClean="0"/>
              <a:t> та (за можливості) </a:t>
            </a:r>
            <a:r>
              <a:rPr lang="uk-UA" dirty="0" err="1" smtClean="0"/>
              <a:t>відеотрансляцію</a:t>
            </a:r>
            <a:r>
              <a:rPr lang="uk-UA" dirty="0" smtClean="0"/>
              <a:t> конкурсного відбору з подальшим оприлюдненням на своєму офіційному </a:t>
            </a:r>
            <a:r>
              <a:rPr lang="uk-UA" dirty="0" err="1" smtClean="0"/>
              <a:t>вебсайті</a:t>
            </a:r>
            <a:r>
              <a:rPr lang="uk-UA" dirty="0" smtClean="0"/>
              <a:t> відеозапису протягом одного робочого дня з дня його проведення.</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Autofit/>
          </a:bodyPr>
          <a:lstStyle/>
          <a:p>
            <a:r>
              <a:rPr lang="uk-UA" sz="3200" dirty="0" smtClean="0"/>
              <a:t>№0901 – </a:t>
            </a:r>
            <a:r>
              <a:rPr lang="uk-UA" sz="3200" b="1" u="sng" dirty="0" smtClean="0"/>
              <a:t>Кадрова політика в сфері освіти</a:t>
            </a:r>
            <a:endParaRPr lang="ru-RU" sz="3200" dirty="0" smtClean="0"/>
          </a:p>
        </p:txBody>
      </p:sp>
      <p:sp>
        <p:nvSpPr>
          <p:cNvPr id="3" name="Содержимое 2"/>
          <p:cNvSpPr>
            <a:spLocks noGrp="1"/>
          </p:cNvSpPr>
          <p:nvPr>
            <p:ph sz="quarter" idx="1"/>
          </p:nvPr>
        </p:nvSpPr>
        <p:spPr>
          <a:xfrm>
            <a:off x="179512" y="1052736"/>
            <a:ext cx="8507288" cy="4967064"/>
          </a:xfrm>
        </p:spPr>
        <p:txBody>
          <a:bodyPr>
            <a:normAutofit fontScale="77500" lnSpcReduction="20000"/>
          </a:bodyPr>
          <a:lstStyle/>
          <a:p>
            <a:pPr>
              <a:buNone/>
            </a:pPr>
            <a:r>
              <a:rPr lang="uk-UA" b="1" i="1" dirty="0" smtClean="0"/>
              <a:t>9. Щодо трудових відносин з керівниками закладів освіти та педагогічними працівниками, які досягли пенсійного віку</a:t>
            </a:r>
            <a:endParaRPr lang="ru-RU" dirty="0" smtClean="0"/>
          </a:p>
          <a:p>
            <a:pPr lvl="0">
              <a:buNone/>
            </a:pPr>
            <a:r>
              <a:rPr lang="uk-UA" dirty="0" smtClean="0"/>
              <a:t>До 1 липня 2020 року керівники державних і комунальних закладів загальної середньої освіти зобов’язані припинити безстрокові трудові договори з педагогічними працівниками таких закладів освіти, яким виплачується пенсія за віком, з одночасним укладенням з ними трудових договорів строком на один рік. </a:t>
            </a:r>
            <a:endParaRPr lang="ru-RU" dirty="0" smtClean="0"/>
          </a:p>
          <a:p>
            <a:pPr lvl="0">
              <a:buNone/>
            </a:pPr>
            <a:r>
              <a:rPr lang="uk-UA" dirty="0" smtClean="0"/>
              <a:t>Набрання чинності цим Законом є підставою для припинення безстрокового трудового договору з керівниками державних і комунальних закладів загальної середньої освіти. </a:t>
            </a:r>
          </a:p>
          <a:p>
            <a:pPr lvl="0">
              <a:buNone/>
            </a:pPr>
            <a:r>
              <a:rPr lang="uk-UA" dirty="0" smtClean="0"/>
              <a:t>До 1 липня 2020 року засновники державних і комунальних закладів загальної середньої освіти або уповноважені ними органи зобов’язані припинити безстрокові трудові договори з керівниками таких закладів та одночасно укласти з ними (за їх згодою) трудові договори строком на шість років (з керівниками, які отримують пенсію за віком, - на один рік) без проведення конкурсу. </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Autofit/>
          </a:bodyPr>
          <a:lstStyle/>
          <a:p>
            <a:r>
              <a:rPr lang="uk-UA" sz="3200" dirty="0" smtClean="0"/>
              <a:t>№0901 – </a:t>
            </a:r>
            <a:r>
              <a:rPr lang="uk-UA" sz="3200" b="1" u="sng" dirty="0" smtClean="0"/>
              <a:t>Кадрова політика в сфері освіти</a:t>
            </a:r>
            <a:endParaRPr lang="ru-RU" sz="3200" dirty="0" smtClean="0"/>
          </a:p>
        </p:txBody>
      </p:sp>
      <p:sp>
        <p:nvSpPr>
          <p:cNvPr id="3" name="Содержимое 2"/>
          <p:cNvSpPr>
            <a:spLocks noGrp="1"/>
          </p:cNvSpPr>
          <p:nvPr>
            <p:ph sz="quarter" idx="1"/>
          </p:nvPr>
        </p:nvSpPr>
        <p:spPr/>
        <p:txBody>
          <a:bodyPr>
            <a:normAutofit/>
          </a:bodyPr>
          <a:lstStyle/>
          <a:p>
            <a:pPr>
              <a:buNone/>
            </a:pPr>
            <a:r>
              <a:rPr lang="uk-UA" b="1" i="1" dirty="0" smtClean="0"/>
              <a:t>10. Щодо створення центрів професійного розвитку педагогічних працівників</a:t>
            </a:r>
            <a:endParaRPr lang="ru-RU" dirty="0" smtClean="0"/>
          </a:p>
          <a:p>
            <a:pPr lvl="0">
              <a:buNone/>
            </a:pPr>
            <a:r>
              <a:rPr lang="uk-UA" dirty="0" smtClean="0"/>
              <a:t>До 1 вересня 2020 року ОМС та місцевим державним адміністраціям необхідно забезпечити створення районних, міських (районних у містах) центрів професійного розвитку педагогічних працівників шляхом реорганізації науково-методичних (методичних) установ (центрів, кабінетів), та організувати і забезпечити відбір працівників до зазначених центрів на конкурсних засадах.</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p:txBody>
          <a:bodyPr>
            <a:normAutofit/>
          </a:bodyPr>
          <a:lstStyle/>
          <a:p>
            <a:pPr>
              <a:buNone/>
            </a:pPr>
            <a:r>
              <a:rPr lang="uk-UA" b="1" dirty="0" smtClean="0"/>
              <a:t>Проект ГО </a:t>
            </a:r>
            <a:r>
              <a:rPr lang="uk-UA" b="1" dirty="0" err="1" smtClean="0"/>
              <a:t>“Фонд</a:t>
            </a:r>
            <a:r>
              <a:rPr lang="uk-UA" b="1" dirty="0" smtClean="0"/>
              <a:t> розвитку м. </a:t>
            </a:r>
            <a:r>
              <a:rPr lang="uk-UA" b="1" dirty="0" err="1" smtClean="0"/>
              <a:t>Миколаєва”</a:t>
            </a:r>
            <a:r>
              <a:rPr lang="uk-UA" b="1" dirty="0" smtClean="0"/>
              <a:t> в партнерстві з ГО ЕКО Березань, </a:t>
            </a:r>
            <a:r>
              <a:rPr lang="uk-UA" b="1" dirty="0" err="1" smtClean="0"/>
              <a:t>Березанської</a:t>
            </a:r>
            <a:r>
              <a:rPr lang="uk-UA" b="1" dirty="0" smtClean="0"/>
              <a:t> районною та селищною радою ОТГ та Сільської радою </a:t>
            </a:r>
            <a:r>
              <a:rPr lang="uk-UA" b="1" dirty="0" err="1" smtClean="0"/>
              <a:t>Коблівської</a:t>
            </a:r>
            <a:r>
              <a:rPr lang="uk-UA" b="1" dirty="0" smtClean="0"/>
              <a:t> ОТГ </a:t>
            </a:r>
          </a:p>
          <a:p>
            <a:pPr marL="514350" indent="-514350">
              <a:buNone/>
            </a:pPr>
            <a:endParaRPr lang="uk-UA" b="1" dirty="0" smtClean="0"/>
          </a:p>
          <a:p>
            <a:pPr marL="514350" indent="-514350">
              <a:buNone/>
            </a:pPr>
            <a:r>
              <a:rPr lang="uk-UA" b="1" dirty="0" smtClean="0"/>
              <a:t>За підтримки </a:t>
            </a:r>
            <a:r>
              <a:rPr lang="uk-UA" b="1" dirty="0" err="1" smtClean="0"/>
              <a:t>МФ</a:t>
            </a:r>
            <a:r>
              <a:rPr lang="uk-UA" b="1" dirty="0" smtClean="0"/>
              <a:t> </a:t>
            </a:r>
            <a:r>
              <a:rPr lang="uk-UA" b="1" dirty="0" err="1" smtClean="0"/>
              <a:t>“Відродження”</a:t>
            </a:r>
            <a:endParaRPr lang="uk-UA" b="1" dirty="0" smtClean="0"/>
          </a:p>
          <a:p>
            <a:pPr marL="514350" indent="-514350">
              <a:buAutoNum type="arabicPeriod" startAt="2"/>
            </a:pPr>
            <a:endParaRPr lang="ru-RU" dirty="0" smtClean="0"/>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Autofit/>
          </a:bodyPr>
          <a:lstStyle/>
          <a:p>
            <a:r>
              <a:rPr lang="uk-UA" sz="3200" dirty="0" smtClean="0"/>
              <a:t>№0901 – потенційна сфера конфлікту</a:t>
            </a:r>
            <a:endParaRPr lang="ru-RU" sz="3200" dirty="0" smtClean="0"/>
          </a:p>
        </p:txBody>
      </p:sp>
      <p:sp>
        <p:nvSpPr>
          <p:cNvPr id="3" name="Содержимое 2"/>
          <p:cNvSpPr>
            <a:spLocks noGrp="1"/>
          </p:cNvSpPr>
          <p:nvPr>
            <p:ph sz="quarter" idx="1"/>
          </p:nvPr>
        </p:nvSpPr>
        <p:spPr/>
        <p:txBody>
          <a:bodyPr>
            <a:normAutofit/>
          </a:bodyPr>
          <a:lstStyle/>
          <a:p>
            <a:pPr>
              <a:buNone/>
            </a:pPr>
            <a:r>
              <a:rPr lang="uk-UA" b="1" i="1" dirty="0" smtClean="0"/>
              <a:t>Виконання вищеозначених повноважень ОМС при визначенні </a:t>
            </a:r>
          </a:p>
          <a:p>
            <a:pPr lvl="0">
              <a:buNone/>
            </a:pPr>
            <a:r>
              <a:rPr lang="uk-UA" dirty="0" smtClean="0"/>
              <a:t>- оптимальної мережі закладів освіти згідно вимог національного законодавства</a:t>
            </a:r>
            <a:r>
              <a:rPr lang="ru-RU" dirty="0" smtClean="0"/>
              <a:t>;</a:t>
            </a:r>
          </a:p>
          <a:p>
            <a:pPr lvl="0">
              <a:buNone/>
            </a:pPr>
            <a:r>
              <a:rPr lang="uk-UA" dirty="0" smtClean="0"/>
              <a:t>- п</a:t>
            </a:r>
            <a:r>
              <a:rPr lang="tr-TR" dirty="0" smtClean="0"/>
              <a:t>ріоритетності, перспективності та ефективності видатків на виконанню відповідних </a:t>
            </a:r>
            <a:r>
              <a:rPr lang="tr-TR" b="1" dirty="0" smtClean="0"/>
              <a:t>власних</a:t>
            </a:r>
            <a:r>
              <a:rPr lang="tr-TR" dirty="0" smtClean="0"/>
              <a:t> повноважень ОМС в сфері забезпечення функціонування мережі з дошкільних закладів освіти та шкіл різних ступеней</a:t>
            </a:r>
            <a:r>
              <a:rPr lang="uk-UA" dirty="0" smtClean="0"/>
              <a:t> та підпорядкованості (опорний заклад/філія)</a:t>
            </a:r>
            <a:r>
              <a:rPr lang="tr-TR" dirty="0" smtClean="0"/>
              <a:t>.</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Autofit/>
          </a:bodyPr>
          <a:lstStyle/>
          <a:p>
            <a:pPr algn="ctr"/>
            <a:r>
              <a:rPr lang="uk-UA" sz="3200" dirty="0" smtClean="0"/>
              <a:t>Мета проекту </a:t>
            </a:r>
            <a:endParaRPr lang="ru-RU" sz="3200" dirty="0" smtClean="0"/>
          </a:p>
        </p:txBody>
      </p:sp>
      <p:sp>
        <p:nvSpPr>
          <p:cNvPr id="3" name="Содержимое 2"/>
          <p:cNvSpPr>
            <a:spLocks noGrp="1"/>
          </p:cNvSpPr>
          <p:nvPr>
            <p:ph sz="quarter" idx="1"/>
          </p:nvPr>
        </p:nvSpPr>
        <p:spPr>
          <a:xfrm>
            <a:off x="827584" y="908720"/>
            <a:ext cx="7772400" cy="4572000"/>
          </a:xfrm>
        </p:spPr>
        <p:txBody>
          <a:bodyPr>
            <a:noAutofit/>
          </a:bodyPr>
          <a:lstStyle/>
          <a:p>
            <a:pPr>
              <a:buNone/>
            </a:pPr>
            <a:r>
              <a:rPr lang="uk-UA" sz="1900" b="1" i="1" dirty="0" smtClean="0"/>
              <a:t>Попередження виникнення конфліктних ситуацій при виконанні ОМС </a:t>
            </a:r>
            <a:r>
              <a:rPr lang="uk-UA" sz="1900" b="1" i="1" dirty="0" err="1" smtClean="0"/>
              <a:t>Березанської</a:t>
            </a:r>
            <a:r>
              <a:rPr lang="uk-UA" sz="1900" b="1" i="1" dirty="0" smtClean="0"/>
              <a:t> та </a:t>
            </a:r>
            <a:r>
              <a:rPr lang="uk-UA" sz="1900" b="1" i="1" dirty="0" err="1" smtClean="0"/>
              <a:t>Коблівської</a:t>
            </a:r>
            <a:r>
              <a:rPr lang="uk-UA" sz="1900" b="1" i="1" dirty="0" smtClean="0"/>
              <a:t> ОТГ власних повноважень в освітній сфері</a:t>
            </a:r>
          </a:p>
          <a:p>
            <a:pPr>
              <a:buNone/>
            </a:pPr>
            <a:endParaRPr lang="uk-UA" sz="1900" b="1" i="1" dirty="0" smtClean="0"/>
          </a:p>
          <a:p>
            <a:pPr>
              <a:buNone/>
            </a:pPr>
            <a:r>
              <a:rPr lang="uk-UA" sz="1900" b="1" dirty="0" smtClean="0"/>
              <a:t>Вирішення конфліктної ситуації має бути здійснено через досягнення </a:t>
            </a:r>
            <a:r>
              <a:rPr lang="uk-UA" sz="1900" dirty="0" smtClean="0"/>
              <a:t>порозуміння щодо освітньої моделі 2-х ОТГ</a:t>
            </a:r>
            <a:r>
              <a:rPr lang="uk-UA" sz="1900" b="1" dirty="0" smtClean="0"/>
              <a:t> </a:t>
            </a:r>
            <a:r>
              <a:rPr lang="uk-UA" sz="1900" dirty="0" smtClean="0"/>
              <a:t>між посадовцями центру та представниками периферії ОТГ,  зокрема  сільських громад, що приєднуються через проведення </a:t>
            </a:r>
            <a:r>
              <a:rPr lang="uk-UA" sz="1900" dirty="0" err="1" smtClean="0"/>
              <a:t>медіаційних</a:t>
            </a:r>
            <a:r>
              <a:rPr lang="uk-UA" sz="1900" dirty="0" smtClean="0"/>
              <a:t> заходів змістом яких стане:</a:t>
            </a:r>
            <a:endParaRPr lang="ru-RU" sz="1900" dirty="0" smtClean="0"/>
          </a:p>
          <a:p>
            <a:pPr lvl="0"/>
            <a:r>
              <a:rPr lang="uk-UA" sz="1900" dirty="0" smtClean="0"/>
              <a:t>Представлення результатів впливу COVID-19 на реалізацію власних повноважень місцевого самоврядування у тому числі в освітній галузі (здійснення капітальних видатків на реконструкції/ремонти об’єктів комунальної та соціальної інфраструктури, закупівля матеріалів/ обладнання та </a:t>
            </a:r>
            <a:r>
              <a:rPr lang="uk-UA" sz="1900" dirty="0" err="1" smtClean="0"/>
              <a:t>інш</a:t>
            </a:r>
            <a:r>
              <a:rPr lang="uk-UA" sz="1900" dirty="0" smtClean="0"/>
              <a:t>)</a:t>
            </a:r>
            <a:endParaRPr lang="ru-RU" sz="1900" dirty="0" smtClean="0"/>
          </a:p>
          <a:p>
            <a:pPr lvl="0"/>
            <a:r>
              <a:rPr lang="uk-UA" sz="1900" dirty="0" smtClean="0"/>
              <a:t>Представлення оптимальної варіанту освітньої мережі ОТГ в новій конфігурації</a:t>
            </a:r>
            <a:endParaRPr lang="ru-RU" sz="1900" dirty="0" smtClean="0"/>
          </a:p>
          <a:p>
            <a:pPr lvl="0"/>
            <a:r>
              <a:rPr lang="uk-UA" sz="1900" dirty="0" err="1" smtClean="0"/>
              <a:t>Приоретизація</a:t>
            </a:r>
            <a:r>
              <a:rPr lang="uk-UA" sz="1900" dirty="0" smtClean="0"/>
              <a:t> капітальних видатків освітньої галузі в обох ОТГ</a:t>
            </a:r>
            <a:endParaRPr lang="ru-RU" sz="1900" dirty="0" smtClean="0"/>
          </a:p>
          <a:p>
            <a:pPr>
              <a:buNone/>
            </a:pPr>
            <a:endParaRPr lang="uk-UA" sz="1900" b="1" i="1" dirty="0" smtClean="0"/>
          </a:p>
          <a:p>
            <a:pPr>
              <a:buNone/>
            </a:pPr>
            <a:r>
              <a:rPr lang="uk-UA" sz="1900" b="1" i="1" dirty="0" smtClean="0"/>
              <a:t> </a:t>
            </a:r>
            <a:endParaRPr lang="ru-RU" sz="19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Autofit/>
          </a:bodyPr>
          <a:lstStyle/>
          <a:p>
            <a:r>
              <a:rPr lang="uk-UA" sz="3200" dirty="0" smtClean="0"/>
              <a:t>Очікуваний результат проекту</a:t>
            </a:r>
            <a:endParaRPr lang="ru-RU" sz="3200" dirty="0" smtClean="0"/>
          </a:p>
        </p:txBody>
      </p:sp>
      <p:sp>
        <p:nvSpPr>
          <p:cNvPr id="3" name="Содержимое 2"/>
          <p:cNvSpPr>
            <a:spLocks noGrp="1"/>
          </p:cNvSpPr>
          <p:nvPr>
            <p:ph sz="quarter" idx="1"/>
          </p:nvPr>
        </p:nvSpPr>
        <p:spPr>
          <a:xfrm>
            <a:off x="755576" y="908720"/>
            <a:ext cx="7772400" cy="4572000"/>
          </a:xfrm>
        </p:spPr>
        <p:txBody>
          <a:bodyPr>
            <a:normAutofit fontScale="92500" lnSpcReduction="10000"/>
          </a:bodyPr>
          <a:lstStyle/>
          <a:p>
            <a:pPr>
              <a:buNone/>
            </a:pPr>
            <a:r>
              <a:rPr lang="uk-UA" dirty="0" smtClean="0"/>
              <a:t>10 </a:t>
            </a:r>
            <a:r>
              <a:rPr lang="uk-UA" dirty="0" err="1" smtClean="0"/>
              <a:t>медіаційних</a:t>
            </a:r>
            <a:r>
              <a:rPr lang="uk-UA" dirty="0" smtClean="0"/>
              <a:t> заходів щодо:</a:t>
            </a:r>
            <a:endParaRPr lang="ru-RU" dirty="0" smtClean="0"/>
          </a:p>
          <a:p>
            <a:pPr lvl="0"/>
            <a:r>
              <a:rPr lang="uk-UA" dirty="0" smtClean="0"/>
              <a:t>Представлення результатів впливу COVID-19 на реалізацію власних повноважень місцевого самоврядування у тому числі в освітній галузі (здійснення капітальних видатків на реконструкції/ремонти об’єктів комунальної та соціальної інфраструктури, закупівля матеріалів/ обладнання та </a:t>
            </a:r>
            <a:r>
              <a:rPr lang="uk-UA" dirty="0" err="1" smtClean="0"/>
              <a:t>інш</a:t>
            </a:r>
            <a:r>
              <a:rPr lang="uk-UA" dirty="0" smtClean="0"/>
              <a:t>)</a:t>
            </a:r>
            <a:endParaRPr lang="ru-RU" dirty="0" smtClean="0"/>
          </a:p>
          <a:p>
            <a:pPr lvl="0"/>
            <a:r>
              <a:rPr lang="uk-UA" dirty="0" smtClean="0"/>
              <a:t>Представлення оптимальної варіанту освітньої мережі ОТГ в новій конфігурації</a:t>
            </a:r>
            <a:endParaRPr lang="ru-RU" dirty="0" smtClean="0"/>
          </a:p>
          <a:p>
            <a:pPr lvl="0"/>
            <a:r>
              <a:rPr lang="uk-UA" dirty="0" err="1" smtClean="0"/>
              <a:t>Приоретизація</a:t>
            </a:r>
            <a:r>
              <a:rPr lang="uk-UA" dirty="0" smtClean="0"/>
              <a:t> капітальних видатків освітньої галузі в обох ОТГ</a:t>
            </a:r>
            <a:endParaRPr lang="ru-RU" dirty="0" smtClean="0"/>
          </a:p>
          <a:p>
            <a:pPr marL="514350" lvl="0" indent="-514350">
              <a:buNone/>
            </a:pP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a:bodyPr>
          <a:lstStyle/>
          <a:p>
            <a:pPr>
              <a:buNone/>
            </a:pPr>
            <a:r>
              <a:rPr lang="uk-UA" sz="4000" dirty="0" smtClean="0"/>
              <a:t>                        </a:t>
            </a:r>
          </a:p>
          <a:p>
            <a:pPr>
              <a:buNone/>
            </a:pPr>
            <a:endParaRPr lang="uk-UA" sz="4000" dirty="0" smtClean="0"/>
          </a:p>
          <a:p>
            <a:pPr>
              <a:buNone/>
            </a:pPr>
            <a:r>
              <a:rPr lang="uk-UA" sz="4000" smtClean="0"/>
              <a:t>                      </a:t>
            </a:r>
            <a:r>
              <a:rPr lang="uk-UA" sz="4000" dirty="0" smtClean="0"/>
              <a:t>ДЯКУЮ!</a:t>
            </a:r>
            <a:endParaRPr lang="ru-RU"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Виклики</a:t>
            </a:r>
            <a:endParaRPr lang="ru-RU" dirty="0"/>
          </a:p>
        </p:txBody>
      </p:sp>
      <p:sp>
        <p:nvSpPr>
          <p:cNvPr id="3" name="Содержимое 2"/>
          <p:cNvSpPr>
            <a:spLocks noGrp="1"/>
          </p:cNvSpPr>
          <p:nvPr>
            <p:ph sz="quarter" idx="1"/>
          </p:nvPr>
        </p:nvSpPr>
        <p:spPr/>
        <p:txBody>
          <a:bodyPr>
            <a:normAutofit/>
          </a:bodyPr>
          <a:lstStyle/>
          <a:p>
            <a:pPr>
              <a:buNone/>
            </a:pPr>
            <a:r>
              <a:rPr lang="uk-UA" b="1" dirty="0" smtClean="0"/>
              <a:t>1.  Бюджетний секвестр по COVID-19 </a:t>
            </a:r>
            <a:endParaRPr lang="ru-RU" b="1" dirty="0" smtClean="0"/>
          </a:p>
          <a:p>
            <a:pPr marL="514350" indent="-514350">
              <a:buAutoNum type="arabicPeriod" startAt="2"/>
            </a:pPr>
            <a:r>
              <a:rPr lang="uk-UA" b="1" dirty="0" smtClean="0"/>
              <a:t>Зміни до ЗУ «Про добровільне об’єднання громад» - </a:t>
            </a:r>
            <a:r>
              <a:rPr lang="uk-UA" b="1" dirty="0" err="1" smtClean="0"/>
              <a:t>“примусове”</a:t>
            </a:r>
            <a:r>
              <a:rPr lang="uk-UA" b="1" dirty="0" smtClean="0"/>
              <a:t> приєднання сільських громад до  існуючих ОТГ. </a:t>
            </a:r>
          </a:p>
          <a:p>
            <a:pPr marL="514350" indent="-514350">
              <a:buNone/>
            </a:pPr>
            <a:endParaRPr lang="uk-UA" b="1" dirty="0" smtClean="0"/>
          </a:p>
          <a:p>
            <a:pPr marL="514350" indent="-514350">
              <a:buAutoNum type="arabicPeriod" startAt="2"/>
            </a:pPr>
            <a:r>
              <a:rPr lang="uk-UA" b="1" dirty="0" smtClean="0"/>
              <a:t>Введення в дію ЗУ </a:t>
            </a:r>
            <a:r>
              <a:rPr lang="uk-UA" b="1" dirty="0" err="1" smtClean="0"/>
              <a:t>“Про</a:t>
            </a:r>
            <a:r>
              <a:rPr lang="uk-UA" b="1" dirty="0" smtClean="0"/>
              <a:t> повну </a:t>
            </a:r>
            <a:r>
              <a:rPr lang="uk-UA" b="1" dirty="0" err="1" smtClean="0"/>
              <a:t>згальну</a:t>
            </a:r>
            <a:r>
              <a:rPr lang="uk-UA" b="1" dirty="0" smtClean="0"/>
              <a:t> середню </a:t>
            </a:r>
            <a:r>
              <a:rPr lang="uk-UA" b="1" dirty="0" err="1" smtClean="0"/>
              <a:t>освіту”</a:t>
            </a:r>
            <a:r>
              <a:rPr lang="uk-UA" b="1" dirty="0" smtClean="0"/>
              <a:t> </a:t>
            </a:r>
            <a:r>
              <a:rPr lang="uk-UA" dirty="0" smtClean="0">
                <a:hlinkClick r:id="rId2"/>
              </a:rPr>
              <a:t>№ 0901</a:t>
            </a:r>
            <a:endParaRPr lang="uk-UA" b="1" dirty="0" smtClean="0"/>
          </a:p>
          <a:p>
            <a:pPr marL="514350" indent="-514350">
              <a:buAutoNum type="arabicPeriod" startAt="2"/>
            </a:pPr>
            <a:endParaRPr lang="uk-UA" b="1" dirty="0" smtClean="0"/>
          </a:p>
          <a:p>
            <a:pPr marL="514350" indent="-514350">
              <a:buAutoNum type="arabicPeriod" startAt="2"/>
            </a:pPr>
            <a:endParaRPr lang="ru-RU" dirty="0" smtClean="0"/>
          </a:p>
          <a:p>
            <a:endParaRPr lang="ru-RU" dirty="0"/>
          </a:p>
        </p:txBody>
      </p:sp>
      <p:sp>
        <p:nvSpPr>
          <p:cNvPr id="4" name="Стрелка вниз 3"/>
          <p:cNvSpPr/>
          <p:nvPr/>
        </p:nvSpPr>
        <p:spPr>
          <a:xfrm>
            <a:off x="3923928" y="4581128"/>
            <a:ext cx="864096" cy="1584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rmAutofit fontScale="90000"/>
          </a:bodyPr>
          <a:lstStyle/>
          <a:p>
            <a:r>
              <a:rPr lang="uk-UA" dirty="0" smtClean="0"/>
              <a:t>№0901 – основні повноваження ОМС</a:t>
            </a:r>
            <a:endParaRPr lang="ru-RU" dirty="0"/>
          </a:p>
        </p:txBody>
      </p:sp>
      <p:sp>
        <p:nvSpPr>
          <p:cNvPr id="3" name="Содержимое 2"/>
          <p:cNvSpPr>
            <a:spLocks noGrp="1"/>
          </p:cNvSpPr>
          <p:nvPr>
            <p:ph sz="quarter" idx="1"/>
          </p:nvPr>
        </p:nvSpPr>
        <p:spPr/>
        <p:txBody>
          <a:bodyPr>
            <a:normAutofit fontScale="77500" lnSpcReduction="20000"/>
          </a:bodyPr>
          <a:lstStyle/>
          <a:p>
            <a:pPr>
              <a:buNone/>
            </a:pPr>
            <a:r>
              <a:rPr lang="uk-UA" b="1" i="1" dirty="0" smtClean="0"/>
              <a:t>1. Щодо забезпечення територіальної доступності закладів освіти</a:t>
            </a:r>
            <a:endParaRPr lang="ru-RU" dirty="0" smtClean="0"/>
          </a:p>
          <a:p>
            <a:pPr lvl="0">
              <a:buNone/>
            </a:pPr>
            <a:r>
              <a:rPr lang="uk-UA" dirty="0" smtClean="0"/>
              <a:t>- формування та утримання мережі закладів освіти, у тому числі опорних, їхніх структурних підрозділів (філій);</a:t>
            </a:r>
            <a:endParaRPr lang="ru-RU" dirty="0" smtClean="0"/>
          </a:p>
          <a:p>
            <a:pPr lvl="0">
              <a:buNone/>
            </a:pPr>
            <a:r>
              <a:rPr lang="uk-UA" dirty="0" smtClean="0"/>
              <a:t>- функціонування міжшкільних ресурсних центрів;</a:t>
            </a:r>
            <a:endParaRPr lang="ru-RU" dirty="0" smtClean="0"/>
          </a:p>
          <a:p>
            <a:pPr lvl="0">
              <a:buNone/>
            </a:pPr>
            <a:r>
              <a:rPr lang="uk-UA" dirty="0" smtClean="0"/>
              <a:t>- закріплення території обслуговування за комунальними закладами освіти (їхніми структурними підрозділами), що забезпечують здобуття початкової та/або базової середньої освіти;</a:t>
            </a:r>
            <a:endParaRPr lang="ru-RU" dirty="0" smtClean="0"/>
          </a:p>
          <a:p>
            <a:pPr lvl="0">
              <a:buNone/>
            </a:pPr>
            <a:r>
              <a:rPr lang="uk-UA" dirty="0" smtClean="0"/>
              <a:t>- підвезення учнів та педагогічних працівників до закладу освіти і у зворотному напрямку;</a:t>
            </a:r>
            <a:endParaRPr lang="ru-RU" dirty="0" smtClean="0"/>
          </a:p>
          <a:p>
            <a:pPr lvl="0">
              <a:buNone/>
            </a:pPr>
            <a:r>
              <a:rPr lang="uk-UA" dirty="0" smtClean="0"/>
              <a:t>- створення та утримання пансіонів;</a:t>
            </a:r>
            <a:endParaRPr lang="ru-RU" dirty="0" smtClean="0"/>
          </a:p>
          <a:p>
            <a:pPr lvl="0">
              <a:buNone/>
            </a:pPr>
            <a:r>
              <a:rPr lang="uk-UA" dirty="0" smtClean="0"/>
              <a:t>- сприяння запровадженню з урахуванням вибору батьків дітей або осіб, які досягли повноліття, різних форм здобуття повної загальної середньої освіти, їх забезпечення та підтримки тощо.</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rmAutofit fontScale="90000"/>
          </a:bodyPr>
          <a:lstStyle/>
          <a:p>
            <a:r>
              <a:rPr lang="uk-UA" dirty="0" smtClean="0"/>
              <a:t>№0901 – основні повноваження ОМС</a:t>
            </a:r>
            <a:endParaRPr lang="ru-RU" dirty="0"/>
          </a:p>
        </p:txBody>
      </p:sp>
      <p:sp>
        <p:nvSpPr>
          <p:cNvPr id="3" name="Содержимое 2"/>
          <p:cNvSpPr>
            <a:spLocks noGrp="1"/>
          </p:cNvSpPr>
          <p:nvPr>
            <p:ph sz="quarter" idx="1"/>
          </p:nvPr>
        </p:nvSpPr>
        <p:spPr/>
        <p:txBody>
          <a:bodyPr>
            <a:normAutofit fontScale="92500" lnSpcReduction="20000"/>
          </a:bodyPr>
          <a:lstStyle/>
          <a:p>
            <a:pPr>
              <a:buNone/>
            </a:pPr>
            <a:r>
              <a:rPr lang="uk-UA" b="1" i="1" dirty="0" smtClean="0"/>
              <a:t>2. Щодо підвезення здобувачів освіти та педагогів до закладу освіти</a:t>
            </a:r>
            <a:endParaRPr lang="ru-RU" dirty="0" smtClean="0"/>
          </a:p>
          <a:p>
            <a:pPr lvl="0">
              <a:buNone/>
            </a:pPr>
            <a:r>
              <a:rPr lang="uk-UA" dirty="0" smtClean="0"/>
              <a:t>Підвезення до закладу освіти та у зворотному учнів і педагогічних працівників забезпечують органи місцевого самоврядування за рахунок місцевих бюджетів шкільними автобусами, у тому числі спеціально обладнаними для перевезення осіб з порушенням зору, слуху, опорно-рухового апарату та інших </a:t>
            </a:r>
            <a:r>
              <a:rPr lang="uk-UA" dirty="0" err="1" smtClean="0"/>
              <a:t>маломобільних</a:t>
            </a:r>
            <a:r>
              <a:rPr lang="uk-UA" dirty="0" smtClean="0"/>
              <a:t> груп населення.</a:t>
            </a:r>
            <a:endParaRPr lang="ru-RU" dirty="0" smtClean="0"/>
          </a:p>
          <a:p>
            <a:pPr>
              <a:buNone/>
            </a:pPr>
            <a:r>
              <a:rPr lang="uk-UA" dirty="0" smtClean="0"/>
              <a:t>Підвезення іншим транспортом (у тому числі з попередньо визначеними зупинками) може здійснюватися за умови, що кількість учнів і педагогічних працівників, які потребують такого перевезення, не перевищує 8 осіб. </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rmAutofit fontScale="90000"/>
          </a:bodyPr>
          <a:lstStyle/>
          <a:p>
            <a:r>
              <a:rPr lang="uk-UA" dirty="0" smtClean="0"/>
              <a:t>№0901 – основні повноваження ОМС</a:t>
            </a:r>
            <a:endParaRPr lang="ru-RU" dirty="0"/>
          </a:p>
        </p:txBody>
      </p:sp>
      <p:sp>
        <p:nvSpPr>
          <p:cNvPr id="3" name="Содержимое 2"/>
          <p:cNvSpPr>
            <a:spLocks noGrp="1"/>
          </p:cNvSpPr>
          <p:nvPr>
            <p:ph sz="quarter" idx="1"/>
          </p:nvPr>
        </p:nvSpPr>
        <p:spPr/>
        <p:txBody>
          <a:bodyPr>
            <a:normAutofit fontScale="85000" lnSpcReduction="20000"/>
          </a:bodyPr>
          <a:lstStyle/>
          <a:p>
            <a:pPr>
              <a:buNone/>
            </a:pPr>
            <a:r>
              <a:rPr lang="uk-UA" b="1" i="1" dirty="0" smtClean="0"/>
              <a:t>4. Щодо управління мережею закладів загальної середньої освіти</a:t>
            </a:r>
            <a:endParaRPr lang="ru-RU" dirty="0" smtClean="0"/>
          </a:p>
          <a:p>
            <a:pPr lvl="0">
              <a:buNone/>
            </a:pPr>
            <a:r>
              <a:rPr lang="uk-UA" dirty="0" smtClean="0"/>
              <a:t>Наповнюваність класу  державного, комунального закладу освіти не може становити</a:t>
            </a:r>
          </a:p>
          <a:p>
            <a:pPr>
              <a:buFontTx/>
              <a:buChar char="-"/>
            </a:pPr>
            <a:r>
              <a:rPr lang="uk-UA" dirty="0" smtClean="0"/>
              <a:t>від 5 до 24 учнів, які здобувають початкову освіту(з1 вересня 2024 року, наразі не більше 30 осіб.</a:t>
            </a:r>
            <a:endParaRPr lang="ru-RU" dirty="0" smtClean="0"/>
          </a:p>
          <a:p>
            <a:pPr lvl="0">
              <a:buFontTx/>
              <a:buChar char="-"/>
            </a:pPr>
            <a:r>
              <a:rPr lang="uk-UA" dirty="0" smtClean="0"/>
              <a:t>30 учнів, які здобувають базову чи профільну середню освіту.. </a:t>
            </a:r>
          </a:p>
          <a:p>
            <a:pPr lvl="0">
              <a:buNone/>
            </a:pPr>
            <a:r>
              <a:rPr lang="uk-UA" dirty="0" smtClean="0"/>
              <a:t>Розвиток мережі комунальних </a:t>
            </a:r>
            <a:r>
              <a:rPr lang="uk-UA" u="sng" dirty="0" smtClean="0"/>
              <a:t>початкових шкіл, гімназій</a:t>
            </a:r>
            <a:r>
              <a:rPr lang="uk-UA" dirty="0" smtClean="0"/>
              <a:t> забезпечують районні, міські, сільські, селищні ради.</a:t>
            </a:r>
            <a:endParaRPr lang="ru-RU" dirty="0" smtClean="0"/>
          </a:p>
          <a:p>
            <a:pPr lvl="0">
              <a:buNone/>
            </a:pPr>
            <a:r>
              <a:rPr lang="uk-UA" dirty="0" smtClean="0"/>
              <a:t>Розвиток мережі комунальних </a:t>
            </a:r>
            <a:r>
              <a:rPr lang="uk-UA" u="sng" dirty="0" smtClean="0"/>
              <a:t>ліцеїв</a:t>
            </a:r>
            <a:r>
              <a:rPr lang="uk-UA" dirty="0" smtClean="0"/>
              <a:t> планують та забезпечують Верховна Рада Автономної Республіки Крим, обласні та міські ради (міст з населенням більше 50 тисяч).</a:t>
            </a:r>
            <a:endParaRPr lang="ru-RU"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rmAutofit fontScale="90000"/>
          </a:bodyPr>
          <a:lstStyle/>
          <a:p>
            <a:r>
              <a:rPr lang="uk-UA" dirty="0" smtClean="0"/>
              <a:t>№0901 – основні повноваження ОМС</a:t>
            </a:r>
            <a:endParaRPr lang="ru-RU" dirty="0"/>
          </a:p>
        </p:txBody>
      </p:sp>
      <p:sp>
        <p:nvSpPr>
          <p:cNvPr id="3" name="Содержимое 2"/>
          <p:cNvSpPr>
            <a:spLocks noGrp="1"/>
          </p:cNvSpPr>
          <p:nvPr>
            <p:ph sz="quarter" idx="1"/>
          </p:nvPr>
        </p:nvSpPr>
        <p:spPr/>
        <p:txBody>
          <a:bodyPr>
            <a:normAutofit fontScale="70000" lnSpcReduction="20000"/>
          </a:bodyPr>
          <a:lstStyle/>
          <a:p>
            <a:pPr>
              <a:buNone/>
            </a:pPr>
            <a:r>
              <a:rPr lang="uk-UA" b="1" i="1" dirty="0" smtClean="0"/>
              <a:t>4. Щодо управління мережею закладів загальної середньої освіти</a:t>
            </a:r>
            <a:endParaRPr lang="ru-RU" dirty="0" smtClean="0"/>
          </a:p>
          <a:p>
            <a:pPr lvl="0">
              <a:buNone/>
            </a:pPr>
            <a:r>
              <a:rPr lang="uk-UA" dirty="0" smtClean="0"/>
              <a:t>Рішення про утворення комунальних початкових шкіл, гімназій як окремих юридичних осіб, їх реорганізацію, ліквідацію чи перепрофілювання (зміну типу) приймають районні, міські, сільські, селищні ради.</a:t>
            </a:r>
            <a:endParaRPr lang="ru-RU" dirty="0" smtClean="0"/>
          </a:p>
          <a:p>
            <a:pPr lvl="0">
              <a:buNone/>
            </a:pPr>
            <a:r>
              <a:rPr lang="uk-UA" dirty="0" smtClean="0"/>
              <a:t>Рішення про утворення комунальних ліцеїв як окремих юридичних осіб, їх реорганізацію, ліквідацію чи перепрофілювання (зміну типу) приймають Верховна Рада Автономної Республіки Крим, обласні, міські ради (міст з населенням більше 50 тисяч).</a:t>
            </a:r>
            <a:endParaRPr lang="ru-RU" dirty="0" smtClean="0"/>
          </a:p>
          <a:p>
            <a:pPr lvl="0">
              <a:buNone/>
            </a:pPr>
            <a:r>
              <a:rPr lang="uk-UA" dirty="0" smtClean="0"/>
              <a:t>Для започаткування та провадження освітньої діяльності комунального ліцею у його складі має бути створено та функціонувати не менше чотирьох 10 класів.</a:t>
            </a:r>
            <a:endParaRPr lang="ru-RU" dirty="0" smtClean="0"/>
          </a:p>
          <a:p>
            <a:pPr lvl="0">
              <a:buNone/>
            </a:pPr>
            <a:r>
              <a:rPr lang="uk-UA" dirty="0" smtClean="0"/>
              <a:t>Рішення про утворення початкової школи як структурного підрозділу у складі гімназії, його реорганізацію, ліквідацію чи перепрофілювання (зміну типу) приймає (приймають) засновник (засновники) такого закладу освіти.</a:t>
            </a:r>
            <a:endParaRPr lang="ru-RU"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rmAutofit fontScale="90000"/>
          </a:bodyPr>
          <a:lstStyle/>
          <a:p>
            <a:r>
              <a:rPr lang="uk-UA" dirty="0" smtClean="0"/>
              <a:t>№0901 – основні повноваження ОМС</a:t>
            </a:r>
            <a:endParaRPr lang="ru-RU" dirty="0"/>
          </a:p>
        </p:txBody>
      </p:sp>
      <p:sp>
        <p:nvSpPr>
          <p:cNvPr id="3" name="Содержимое 2"/>
          <p:cNvSpPr>
            <a:spLocks noGrp="1"/>
          </p:cNvSpPr>
          <p:nvPr>
            <p:ph sz="quarter" idx="1"/>
          </p:nvPr>
        </p:nvSpPr>
        <p:spPr/>
        <p:txBody>
          <a:bodyPr>
            <a:normAutofit fontScale="85000" lnSpcReduction="10000"/>
          </a:bodyPr>
          <a:lstStyle/>
          <a:p>
            <a:pPr>
              <a:buNone/>
            </a:pPr>
            <a:r>
              <a:rPr lang="uk-UA" b="1" i="1" dirty="0" smtClean="0"/>
              <a:t>4. Щодо управління мережею закладів загальної середньої освіти</a:t>
            </a:r>
            <a:endParaRPr lang="ru-RU" dirty="0" smtClean="0"/>
          </a:p>
          <a:p>
            <a:pPr lvl="0">
              <a:buNone/>
            </a:pPr>
            <a:r>
              <a:rPr lang="uk-UA" dirty="0" smtClean="0"/>
              <a:t>У разі реорганізації чи ліквідації закладу загальної середньої освіти засновник зобов’язаний забезпечити учням можливість продовжити здобуття загальної середньої освіти на відповідному рівні освіти.</a:t>
            </a:r>
          </a:p>
          <a:p>
            <a:pPr lvl="0">
              <a:buNone/>
            </a:pPr>
            <a:r>
              <a:rPr lang="uk-UA" dirty="0" smtClean="0">
                <a:solidFill>
                  <a:srgbClr val="FF0000"/>
                </a:solidFill>
              </a:rPr>
              <a:t>Реорганізація і ліквідація закладів загальної середньої освіти у сільській місцевості допускаються лише після громадського обговорення проекту відповідного рішення засновника.</a:t>
            </a:r>
            <a:endParaRPr lang="ru-RU" dirty="0" smtClean="0">
              <a:solidFill>
                <a:srgbClr val="FF0000"/>
              </a:solidFill>
            </a:endParaRPr>
          </a:p>
          <a:p>
            <a:pPr lvl="0">
              <a:buNone/>
            </a:pPr>
            <a:r>
              <a:rPr lang="uk-UA" dirty="0" smtClean="0"/>
              <a:t>Початкова школа функціонує як окрема юридична особа або як структурний підрозділ гімназії  (</a:t>
            </a:r>
            <a:r>
              <a:rPr lang="ru-RU" dirty="0" err="1" smtClean="0"/>
              <a:t>з</a:t>
            </a:r>
            <a:r>
              <a:rPr lang="ru-RU" dirty="0" smtClean="0"/>
              <a:t> 01.09.2024 </a:t>
            </a:r>
            <a:r>
              <a:rPr lang="ru-RU" dirty="0" err="1" smtClean="0"/>
              <a:t>р</a:t>
            </a:r>
            <a:r>
              <a:rPr lang="uk-UA" dirty="0" smtClean="0"/>
              <a:t>.)</a:t>
            </a:r>
            <a:endParaRPr lang="ru-RU"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62074"/>
          </a:xfrm>
        </p:spPr>
        <p:txBody>
          <a:bodyPr>
            <a:normAutofit fontScale="90000"/>
          </a:bodyPr>
          <a:lstStyle/>
          <a:p>
            <a:r>
              <a:rPr lang="uk-UA" dirty="0" smtClean="0"/>
              <a:t>№0901 – основні повноваження ОМС</a:t>
            </a:r>
            <a:endParaRPr lang="ru-RU" dirty="0"/>
          </a:p>
        </p:txBody>
      </p:sp>
      <p:sp>
        <p:nvSpPr>
          <p:cNvPr id="3" name="Содержимое 2"/>
          <p:cNvSpPr>
            <a:spLocks noGrp="1"/>
          </p:cNvSpPr>
          <p:nvPr>
            <p:ph sz="quarter" idx="1"/>
          </p:nvPr>
        </p:nvSpPr>
        <p:spPr/>
        <p:txBody>
          <a:bodyPr>
            <a:normAutofit fontScale="85000" lnSpcReduction="10000"/>
          </a:bodyPr>
          <a:lstStyle/>
          <a:p>
            <a:pPr>
              <a:buNone/>
            </a:pPr>
            <a:r>
              <a:rPr lang="uk-UA" b="1" i="1" dirty="0" smtClean="0"/>
              <a:t>4. Щодо управління мережею закладів загальної середньої освіти</a:t>
            </a:r>
            <a:endParaRPr lang="ru-RU" dirty="0" smtClean="0"/>
          </a:p>
          <a:p>
            <a:pPr lvl="0">
              <a:buNone/>
            </a:pPr>
            <a:r>
              <a:rPr lang="uk-UA" dirty="0" smtClean="0"/>
              <a:t>Гімназія та ліцей функціонують як окремі юридичні особи.</a:t>
            </a:r>
            <a:endParaRPr lang="ru-RU" dirty="0" smtClean="0"/>
          </a:p>
          <a:p>
            <a:pPr lvl="0">
              <a:buNone/>
            </a:pPr>
            <a:r>
              <a:rPr lang="uk-UA" dirty="0" smtClean="0"/>
              <a:t>Як виняток, за рішенням засновника ліцей може також забезпечувати здобуття базової середньої освіти.</a:t>
            </a:r>
            <a:endParaRPr lang="ru-RU" dirty="0" smtClean="0"/>
          </a:p>
          <a:p>
            <a:pPr lvl="0">
              <a:buNone/>
            </a:pPr>
            <a:r>
              <a:rPr lang="uk-UA" dirty="0" smtClean="0"/>
              <a:t>З 2020 року санаторні школи (санаторні школи-інтернати) припиняють набір учнів до 1-9 класів. Засновники санаторних шкіл (санаторних шкіл-інтернатів) протягом одного року з дня набрання чинності цим Законом мають змінити тип таких закладів освіти на ліцеї з обов’язковим збереженням у їх складі пансіонів.</a:t>
            </a:r>
          </a:p>
          <a:p>
            <a:pPr lvl="0">
              <a:buNone/>
            </a:pPr>
            <a:r>
              <a:rPr lang="uk-UA" dirty="0" smtClean="0"/>
              <a:t> З 1 вересня 2024 року такі ліцеї забезпечують здобуття виключно профільної середньої освіти.</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575</TotalTime>
  <Words>455</Words>
  <Application>Microsoft Office PowerPoint</Application>
  <PresentationFormat>Экран (4:3)</PresentationFormat>
  <Paragraphs>135</Paragraphs>
  <Slides>23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Справедливость</vt:lpstr>
      <vt:lpstr>Добра освіта у гармонійних громадах Березанщини стан та перспективи</vt:lpstr>
      <vt:lpstr>Слайд 2</vt:lpstr>
      <vt:lpstr>Виклики</vt:lpstr>
      <vt:lpstr>№0901 – основні повноваження ОМС</vt:lpstr>
      <vt:lpstr>№0901 – основні повноваження ОМС</vt:lpstr>
      <vt:lpstr>№0901 – основні повноваження ОМС</vt:lpstr>
      <vt:lpstr>№0901 – основні повноваження ОМС</vt:lpstr>
      <vt:lpstr>№0901 – основні повноваження ОМС</vt:lpstr>
      <vt:lpstr>№0901 – основні повноваження ОМС</vt:lpstr>
      <vt:lpstr>№0901 – основні повноваження ОМС</vt:lpstr>
      <vt:lpstr>№0901 – основні повноваження ОМС</vt:lpstr>
      <vt:lpstr>№0901 – основні повноваження ОМС</vt:lpstr>
      <vt:lpstr>№0901 – основні повноваження ОМС</vt:lpstr>
      <vt:lpstr>№0901 – Контроль за рішеннями ОМС</vt:lpstr>
      <vt:lpstr>№0901 – Контроль за рішеннями ОМС</vt:lpstr>
      <vt:lpstr>№0901 – Контроль за рішеннями ОМС</vt:lpstr>
      <vt:lpstr>№0901 – Кадрова політика в сфері освіти</vt:lpstr>
      <vt:lpstr>№0901 – Кадрова політика в сфері освіти</vt:lpstr>
      <vt:lpstr>№0901 – Кадрова політика в сфері освіти</vt:lpstr>
      <vt:lpstr>№0901 – потенційна сфера конфлікту</vt:lpstr>
      <vt:lpstr>Мета проекту </vt:lpstr>
      <vt:lpstr>Очікуваний результат проекту</vt:lpstr>
      <vt:lpstr>Слайд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Добра освіта у гармонійних громадах Березанщині: стан та перспективи</dc:title>
  <dc:creator>Пользователь</dc:creator>
  <cp:lastModifiedBy>User</cp:lastModifiedBy>
  <cp:revision>22</cp:revision>
  <dcterms:created xsi:type="dcterms:W3CDTF">2020-08-25T06:38:02Z</dcterms:created>
  <dcterms:modified xsi:type="dcterms:W3CDTF">2020-09-10T07:35:51Z</dcterms:modified>
</cp:coreProperties>
</file>